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317" r:id="rId3"/>
    <p:sldId id="315" r:id="rId4"/>
    <p:sldId id="269" r:id="rId5"/>
    <p:sldId id="327" r:id="rId6"/>
    <p:sldId id="326" r:id="rId7"/>
    <p:sldId id="320" r:id="rId8"/>
    <p:sldId id="322" r:id="rId9"/>
    <p:sldId id="316" r:id="rId10"/>
    <p:sldId id="325" r:id="rId11"/>
    <p:sldId id="319" r:id="rId12"/>
    <p:sldId id="323" r:id="rId13"/>
    <p:sldId id="321" r:id="rId14"/>
    <p:sldId id="32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A267"/>
    <a:srgbClr val="FEDC32"/>
    <a:srgbClr val="FDBA53"/>
    <a:srgbClr val="F4B350"/>
    <a:srgbClr val="10B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499F5-4DB2-42F9-A7A8-4B318306FB78}" type="datetimeFigureOut">
              <a:rPr lang="en-IN" smtClean="0"/>
              <a:t>27-11-2020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3D9F0-35AE-4386-8C22-9FD518DC3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76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3D4B-626B-4009-8192-CEAEED142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1827C-B164-4C81-9990-CA48A6D69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DF93E-677D-48F6-8B5A-46E43F2C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F4446-763D-4DB5-A60E-E76234D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FF9A-F0E6-4BE5-A785-09D93A75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0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96CC-24D7-4AC0-845A-98CA572F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61921-3E80-4007-9849-91F4F1D9C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091F3-2079-48AC-A58B-4C729775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6A67-7BBF-4557-B86C-E3D43DA8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2A7F-20B3-4FEC-B2FB-22B3B56A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50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74505-5F88-4C68-B044-B90A875A1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54938-180F-400A-A444-2DAC9B404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BC1C-22DF-43AD-B4A1-B55EB4C0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39F43-011E-4BE1-A79A-17FE1495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25448-2680-4648-B696-07B726E5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03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7D49-DB18-4481-BBAD-3CCDB0B6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8B0F-E770-4648-80B0-0B9A1773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9BBA6-35F4-4C69-B817-8B6D5B3C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B119B-E4E0-4014-B1F1-495E208A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45A5E-AE1B-4A92-B64A-2F8A4786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40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196D-BED0-4BD8-AB4C-B2B3CCC7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613EC-F0A0-4466-A6C2-D28B863D1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F7A95-22EE-4F22-AEDA-C190D2F8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85F91-0601-4D65-A3E8-CFDC20A7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A9F0-9DDE-4015-8C5C-5C9D6B60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6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85AF-03C6-4B44-A538-43B0427D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3EE5-59F6-4A1A-AE1E-8765B2B76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D6861-A242-46E3-9BF3-A0C8A8DB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D4037-319B-46C2-9889-B7EE9142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E4E15-6B43-42E0-9689-9D809E7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B8A2C-7787-42C7-9053-9FAC4980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9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7F82-17CF-402C-A83C-9BB0B045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925B8-18E2-4648-9C7D-9A50568E6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CAC91-5516-49CF-ABB2-BDCA1101D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B518C-5424-4D17-AE61-73B5540B3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8E488-5143-4637-878A-8024B768B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92FE0-EADD-43E3-B191-7F6FEA9C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604E9-CD41-4846-B48F-03B22B37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E060F-933B-49D3-8FF3-B0DEF9DC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33CA-B572-4BA7-A189-A42C96F1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A2B92-6276-46C5-8418-92622914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7E3F1-B21B-41C5-BFFE-A0D23D01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3B9AF-625C-4788-81E5-2B790AE3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4E3B9-7089-4D8E-9F92-ED9350E7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D6F49-DBB0-4783-8669-C7B8A703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75C0C-F413-41B7-B055-646B0BFD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9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262E-9CC6-4471-87B5-E96BB4A8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306A-CD4B-46EE-9161-2B0A130F2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59BE6-9514-4D99-A003-32E53BEDF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144FC-DE55-4C66-B467-EE320664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C472B-5E7F-485E-A706-89B79D41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6C44B-3BC6-40D9-94ED-B0796F8E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7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9C2A-444C-4E85-BF34-29BD3E3F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88350-F59A-41DF-B2EF-F9EEA2470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D8DC2-A933-46C8-BE16-322CE1A3E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7E0BD-405F-407D-AAE8-84A2C672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94B3E-2DAE-4C72-9B6F-EE43965D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055D-9410-4E28-8C54-90B4F6E7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49A4AD-9C61-4A2F-99E0-675E3359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F732A-189B-4AC1-886A-23584A50B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3EE23-AF03-4903-9219-60875A711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97723-E498-4D64-BBB6-490ED1364AC9}" type="datetimeFigureOut">
              <a:rPr lang="en-IN" smtClean="0"/>
              <a:pPr/>
              <a:t>27-11-2020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FC4B0-FF26-4AB9-BACD-041A24DCD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E684-F46A-48CC-BAD8-663F8E117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10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598883" y="1699656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Topics in Deep Learning</a:t>
            </a:r>
            <a:endParaRPr lang="en-IN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Visual Introduction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FA267"/>
                </a:solidFill>
              </a:rPr>
              <a:t>Broad </a:t>
            </a:r>
            <a:r>
              <a:rPr lang="en-IN" sz="3600" dirty="0">
                <a:solidFill>
                  <a:srgbClr val="DFA267"/>
                </a:solidFill>
              </a:rPr>
              <a:t>Coverage  - Unit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A886A-6C78-41E9-B1E2-33A729C4D07E}"/>
              </a:ext>
            </a:extLst>
          </p:cNvPr>
          <p:cNvSpPr txBox="1"/>
          <p:nvPr/>
        </p:nvSpPr>
        <p:spPr>
          <a:xfrm>
            <a:off x="371880" y="1508760"/>
            <a:ext cx="952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CNN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4D8C4-2702-464B-973C-FB99DF27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6" y="2145174"/>
            <a:ext cx="5577649" cy="4291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59C039-8156-4215-A739-69F67D19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52" y="1868853"/>
            <a:ext cx="3856383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DFA267"/>
                </a:solidFill>
              </a:rPr>
              <a:t>Broad Coverage – Unit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982A91-62C0-4870-ADE9-D662EB70E59B}"/>
              </a:ext>
            </a:extLst>
          </p:cNvPr>
          <p:cNvSpPr txBox="1"/>
          <p:nvPr/>
        </p:nvSpPr>
        <p:spPr>
          <a:xfrm>
            <a:off x="182880" y="1668780"/>
            <a:ext cx="948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RNN, LSTM AND GRU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20194-F99B-4F77-A620-44FDBCAA5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682" y="1378381"/>
            <a:ext cx="4797968" cy="270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6098A-3013-4EA7-994D-C2C1DA6A0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6969"/>
            <a:ext cx="4797968" cy="3312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B086B0-31DE-4426-A6BB-B222277B0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682" y="4538000"/>
            <a:ext cx="4797968" cy="18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169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DFA267"/>
                </a:solidFill>
              </a:rPr>
              <a:t>Broad Coverage – Unit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8D1B3F-ACCF-445D-97E2-C3B1F8EA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9" y="2505074"/>
            <a:ext cx="4885921" cy="277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FC76A-4255-48D5-922F-65678DD82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276" y="1868853"/>
            <a:ext cx="3697444" cy="2090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0D44E-2BF9-461C-AC4F-5D8DA4A36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455" y="3959589"/>
            <a:ext cx="4885921" cy="2428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B17B81-417A-4ADD-827D-9B4CCAEBC79B}"/>
              </a:ext>
            </a:extLst>
          </p:cNvPr>
          <p:cNvSpPr txBox="1"/>
          <p:nvPr/>
        </p:nvSpPr>
        <p:spPr>
          <a:xfrm>
            <a:off x="371879" y="1726131"/>
            <a:ext cx="572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Encoders and GANs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421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169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FA267"/>
                </a:solidFill>
              </a:rPr>
              <a:t>B</a:t>
            </a:r>
            <a:r>
              <a:rPr lang="en-IN" sz="3600" dirty="0">
                <a:solidFill>
                  <a:srgbClr val="DFA267"/>
                </a:solidFill>
              </a:rPr>
              <a:t>road Coverage – Unit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BEC9B-DA2B-460A-81AA-3D7F5F4AFA0D}"/>
              </a:ext>
            </a:extLst>
          </p:cNvPr>
          <p:cNvSpPr txBox="1"/>
          <p:nvPr/>
        </p:nvSpPr>
        <p:spPr>
          <a:xfrm>
            <a:off x="371879" y="1563757"/>
            <a:ext cx="916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Research</a:t>
            </a:r>
            <a:r>
              <a:rPr lang="en-IN" dirty="0"/>
              <a:t> papers – Capsule networks and Transformers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B9DD8-4756-48B7-A51A-2306584DF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8" y="2683192"/>
            <a:ext cx="5724121" cy="2964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228D58-89A9-4680-B78C-C60A223B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194" y="2379256"/>
            <a:ext cx="5238927" cy="40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169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FA267"/>
                </a:solidFill>
              </a:rPr>
              <a:t>Evaluation Criteria – To </a:t>
            </a:r>
            <a:r>
              <a:rPr lang="en-US" sz="3600">
                <a:solidFill>
                  <a:srgbClr val="DFA267"/>
                </a:solidFill>
              </a:rPr>
              <a:t>be approved</a:t>
            </a:r>
            <a:endParaRPr lang="en-IN" sz="3600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BEC9B-DA2B-460A-81AA-3D7F5F4AFA0D}"/>
              </a:ext>
            </a:extLst>
          </p:cNvPr>
          <p:cNvSpPr txBox="1"/>
          <p:nvPr/>
        </p:nvSpPr>
        <p:spPr>
          <a:xfrm>
            <a:off x="371879" y="1563757"/>
            <a:ext cx="9169685" cy="193899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DFA267"/>
                </a:solidFill>
              </a:rPr>
              <a:t>ISA 1 -  20 marks as defined by University (CBT/Pen and Paper)</a:t>
            </a:r>
          </a:p>
          <a:p>
            <a:r>
              <a:rPr lang="en-IN" sz="2400" dirty="0">
                <a:solidFill>
                  <a:srgbClr val="DFA267"/>
                </a:solidFill>
              </a:rPr>
              <a:t>ISA 2 -  15 marks as defined by University (CBT/Pen and Paper)</a:t>
            </a:r>
          </a:p>
          <a:p>
            <a:r>
              <a:rPr lang="en-IN" sz="2400" dirty="0">
                <a:solidFill>
                  <a:srgbClr val="DFA267"/>
                </a:solidFill>
              </a:rPr>
              <a:t>Quiz  -  15 marks ( 5 Quizzes) -  1 per Unit 10 marks each</a:t>
            </a:r>
          </a:p>
          <a:p>
            <a:r>
              <a:rPr lang="en-IN" sz="2400" dirty="0">
                <a:solidFill>
                  <a:srgbClr val="DFA267"/>
                </a:solidFill>
              </a:rPr>
              <a:t>ESA   -  35 marks</a:t>
            </a:r>
          </a:p>
          <a:p>
            <a:r>
              <a:rPr lang="en-IN" sz="2400" dirty="0">
                <a:solidFill>
                  <a:srgbClr val="DFA267"/>
                </a:solidFill>
              </a:rPr>
              <a:t>ESA  Assignments – 15 Marks ( 3 Assignments ) each at 10 Marks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B3172-957E-4999-95A6-9A1322FE3BD7}"/>
              </a:ext>
            </a:extLst>
          </p:cNvPr>
          <p:cNvSpPr txBox="1"/>
          <p:nvPr/>
        </p:nvSpPr>
        <p:spPr>
          <a:xfrm>
            <a:off x="530087" y="3843130"/>
            <a:ext cx="5565913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Quiz – In Class </a:t>
            </a:r>
          </a:p>
          <a:p>
            <a:r>
              <a:rPr lang="en-US" dirty="0"/>
              <a:t>Concepts, </a:t>
            </a:r>
            <a:r>
              <a:rPr lang="en-US" dirty="0" err="1"/>
              <a:t>Maths</a:t>
            </a:r>
            <a:r>
              <a:rPr lang="en-US" dirty="0"/>
              <a:t> and Programs  - 20 Minutes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E73AD-5014-4AB2-8B97-55790A406C68}"/>
              </a:ext>
            </a:extLst>
          </p:cNvPr>
          <p:cNvSpPr txBox="1"/>
          <p:nvPr/>
        </p:nvSpPr>
        <p:spPr>
          <a:xfrm>
            <a:off x="6639339" y="3856583"/>
            <a:ext cx="5208104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Assignments: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Implementation of CNN for a defined problem</a:t>
            </a:r>
          </a:p>
          <a:p>
            <a:pPr marL="342900" indent="-342900">
              <a:buAutoNum type="arabicPeriod"/>
            </a:pPr>
            <a:r>
              <a:rPr lang="en-US" dirty="0"/>
              <a:t>Implementation of  GAN for a defined Problem</a:t>
            </a:r>
          </a:p>
          <a:p>
            <a:pPr marL="342900" indent="-342900">
              <a:buAutoNum type="arabicPeriod"/>
            </a:pPr>
            <a:r>
              <a:rPr lang="en-US" dirty="0"/>
              <a:t>Summarization of  SOTA Research Paper/Usage of a Capsule Network/Transformer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2F6D1-C249-4D2F-AB6C-AEA041A25855}"/>
              </a:ext>
            </a:extLst>
          </p:cNvPr>
          <p:cNvSpPr txBox="1"/>
          <p:nvPr/>
        </p:nvSpPr>
        <p:spPr>
          <a:xfrm>
            <a:off x="6626087" y="5893617"/>
            <a:ext cx="5565913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All Assignments in </a:t>
            </a:r>
            <a:r>
              <a:rPr lang="en-US" dirty="0" err="1"/>
              <a:t>Tensorflow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7023E-75C2-4F5D-A82B-5392E31B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47" y="5093517"/>
            <a:ext cx="2857500" cy="1600200"/>
          </a:xfrm>
          <a:prstGeom prst="rect">
            <a:avLst/>
          </a:prstGeom>
          <a:ln w="412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976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FD96A8-0571-4828-AA94-7DB93A4857C5}"/>
              </a:ext>
            </a:extLst>
          </p:cNvPr>
          <p:cNvCxnSpPr>
            <a:cxnSpLocks/>
          </p:cNvCxnSpPr>
          <p:nvPr/>
        </p:nvCxnSpPr>
        <p:spPr>
          <a:xfrm flipV="1">
            <a:off x="4138009" y="2606688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8DCC0-549E-48DB-8CCA-E3FF8FBDEBF0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95392A-2454-40A6-9F7C-BC20D3A463EB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7604FF-DE88-44B6-A0D9-723028500B8B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F4DC18-13F2-43D2-9B15-157998AF1875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4375A76-1BF8-4628-B0FE-78E1BEB569B2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BF62E6F-20D6-4DF2-A881-ECD3EE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26" y="1785795"/>
            <a:ext cx="2369218" cy="3550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36E78C-83C7-45BC-9B45-7B624A6D05CA}"/>
              </a:ext>
            </a:extLst>
          </p:cNvPr>
          <p:cNvSpPr txBox="1"/>
          <p:nvPr/>
        </p:nvSpPr>
        <p:spPr>
          <a:xfrm>
            <a:off x="4138009" y="2219986"/>
            <a:ext cx="584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C000"/>
                </a:solidFill>
              </a:rPr>
              <a:t>Most of What you Learn in State of the Art</a:t>
            </a:r>
            <a:endParaRPr lang="en-IN" sz="2400" b="1" u="sng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9FF32-84E8-4DFA-B876-ED6B294B4948}"/>
              </a:ext>
            </a:extLst>
          </p:cNvPr>
          <p:cNvSpPr txBox="1"/>
          <p:nvPr/>
        </p:nvSpPr>
        <p:spPr>
          <a:xfrm>
            <a:off x="4240696" y="3225546"/>
            <a:ext cx="4611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Pre-Requisites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Machine Learning</a:t>
            </a:r>
          </a:p>
          <a:p>
            <a:pPr marL="342900" indent="-342900">
              <a:buAutoNum type="arabicPeriod"/>
            </a:pPr>
            <a:r>
              <a:rPr lang="en-US" dirty="0"/>
              <a:t>Statistics</a:t>
            </a:r>
          </a:p>
          <a:p>
            <a:pPr marL="342900" indent="-342900">
              <a:buAutoNum type="arabicPeriod"/>
            </a:pPr>
            <a:r>
              <a:rPr lang="en-US" dirty="0"/>
              <a:t>Linear Algebra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u="sng" dirty="0">
                <a:solidFill>
                  <a:srgbClr val="FF0000"/>
                </a:solidFill>
              </a:rPr>
              <a:t>Love for diving deep and having fun</a:t>
            </a:r>
            <a:endParaRPr lang="en-IN" u="sng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5B9AB-99CE-4C40-BD7E-D9DF9663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78" y="432085"/>
            <a:ext cx="10153244" cy="1546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F5FD2-281E-4378-ACF2-18487DBF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656" y="2663146"/>
            <a:ext cx="2574995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3540C7-7D1F-4E3F-A7FB-4B3A8926D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657" y="4689599"/>
            <a:ext cx="2574995" cy="18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9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229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DFA267"/>
                </a:solidFill>
              </a:rPr>
              <a:t>The Hottest Topic in the Computer Fraternity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90BB33-2307-43C5-9ED4-631399E9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1329783"/>
            <a:ext cx="5735373" cy="51073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E60013-720B-4BD4-84F5-C4AB4F436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524" y="1329783"/>
            <a:ext cx="4188141" cy="2140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F5890-A28E-482F-9016-6CB924AD9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21" y="3612610"/>
            <a:ext cx="4093844" cy="32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DFA267"/>
                </a:solidFill>
              </a:rPr>
              <a:t>TDL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8499-D267-4FCA-9273-61437F78472C}"/>
              </a:ext>
            </a:extLst>
          </p:cNvPr>
          <p:cNvSpPr/>
          <p:nvPr/>
        </p:nvSpPr>
        <p:spPr>
          <a:xfrm>
            <a:off x="371880" y="1869054"/>
            <a:ext cx="43468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000" dirty="0"/>
              <a:t>Type Course Material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378EB-AA92-46C8-8390-B205CE920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64" y="1280618"/>
            <a:ext cx="4572000" cy="2811321"/>
          </a:xfrm>
          <a:prstGeom prst="rect">
            <a:avLst/>
          </a:prstGeom>
        </p:spPr>
      </p:pic>
      <p:pic>
        <p:nvPicPr>
          <p:cNvPr id="10" name="Picture 9" descr="A picture containing building, indoor, man, sitting&#10;&#10;Description automatically generated">
            <a:extLst>
              <a:ext uri="{FF2B5EF4-FFF2-40B4-BE49-F238E27FC236}">
                <a16:creationId xmlns:a16="http://schemas.microsoft.com/office/drawing/2014/main" id="{7AA7BE78-9712-4841-9053-414A384B5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" y="4091939"/>
            <a:ext cx="5088829" cy="2766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872EAD-A102-4E26-B808-2C6B2388D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9" y="4091938"/>
            <a:ext cx="4535665" cy="27660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737F58-ABBB-4C9C-B135-7A45202A8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3" y="1257052"/>
            <a:ext cx="5120639" cy="2834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58302B-49B4-48AE-8FFA-A27135EAF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530" y="4057527"/>
            <a:ext cx="4585634" cy="283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7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FA267"/>
                </a:solidFill>
              </a:rPr>
              <a:t>Hype or Reality</a:t>
            </a:r>
            <a:endParaRPr lang="en-IN" sz="3600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4B0829-7488-4819-B834-0006E995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82" y="1451940"/>
            <a:ext cx="8849917" cy="3954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31788-7F9E-4929-BCD6-B2B3B08CA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2" y="5406060"/>
            <a:ext cx="8693097" cy="1158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702EC-56D3-418E-A561-01F4E7FDC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82" y="5389495"/>
            <a:ext cx="1388944" cy="11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FA267"/>
                </a:solidFill>
              </a:rPr>
              <a:t>Players in Deep Learning</a:t>
            </a:r>
            <a:endParaRPr lang="en-IN" sz="3600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BB2FF2-D0BF-45DF-8FFF-4C971031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80" y="1505365"/>
            <a:ext cx="5257800" cy="3105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1F6AAF-68A7-4B0F-B161-67769A1C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718" y="4187687"/>
            <a:ext cx="5248275" cy="267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49159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FA267"/>
                </a:solidFill>
              </a:rPr>
              <a:t>Broad </a:t>
            </a:r>
            <a:r>
              <a:rPr lang="en-IN" sz="3600" dirty="0">
                <a:solidFill>
                  <a:srgbClr val="DFA267"/>
                </a:solidFill>
              </a:rPr>
              <a:t>coverage Unit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1B929-DFA2-4E04-9345-B4992EA6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64" y="1255642"/>
            <a:ext cx="5268034" cy="537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7FD25-41E2-4075-91F2-4C1D75664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89" y="1444667"/>
            <a:ext cx="3919538" cy="49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1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169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DFA267"/>
                </a:solidFill>
              </a:rPr>
              <a:t>Broad Coverage – Unit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3AFE1-F059-40C6-ABC2-58E659E4A7EF}"/>
              </a:ext>
            </a:extLst>
          </p:cNvPr>
          <p:cNvSpPr txBox="1"/>
          <p:nvPr/>
        </p:nvSpPr>
        <p:spPr>
          <a:xfrm>
            <a:off x="371879" y="1600200"/>
            <a:ext cx="424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Reinforcement Learning</a:t>
            </a: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AD2C8-A22D-49D5-B92F-951D94497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310"/>
            <a:ext cx="4937760" cy="4436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E48C24-C070-46AB-B785-44EE95CFDA69}"/>
              </a:ext>
            </a:extLst>
          </p:cNvPr>
          <p:cNvSpPr txBox="1"/>
          <p:nvPr/>
        </p:nvSpPr>
        <p:spPr>
          <a:xfrm>
            <a:off x="6096000" y="1600200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Keras and TensorFlow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3C447B-88D7-4521-B288-253DCA93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41" y="2000309"/>
            <a:ext cx="5257800" cy="44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1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79" y="420870"/>
            <a:ext cx="9169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DFA267"/>
                </a:solidFill>
              </a:rPr>
              <a:t>Broad Coverage – Unit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E47DBC-3A11-4393-8198-079BDA92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45" y="2782957"/>
            <a:ext cx="3901115" cy="3034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C3C02-CD41-4928-972D-9D4F202AACC7}"/>
              </a:ext>
            </a:extLst>
          </p:cNvPr>
          <p:cNvSpPr txBox="1"/>
          <p:nvPr/>
        </p:nvSpPr>
        <p:spPr>
          <a:xfrm>
            <a:off x="594360" y="1600200"/>
            <a:ext cx="973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Support Vector Machine  - Soft Margins, Multiclass, Regression and SMO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E6C54-4CAE-48EB-8529-C67C4B110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580" y="2359809"/>
            <a:ext cx="3339182" cy="3858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280A4-2C7E-425B-BD3A-0FE35E86D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444" y="2259129"/>
            <a:ext cx="3115485" cy="38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1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DFA267"/>
                </a:solidFill>
              </a:rPr>
              <a:t>Broad </a:t>
            </a:r>
            <a:r>
              <a:rPr lang="en-IN" sz="3600" dirty="0">
                <a:solidFill>
                  <a:srgbClr val="DFA267"/>
                </a:solidFill>
              </a:rPr>
              <a:t>Coverage  - Unit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A886A-6C78-41E9-B1E2-33A729C4D07E}"/>
              </a:ext>
            </a:extLst>
          </p:cNvPr>
          <p:cNvSpPr txBox="1"/>
          <p:nvPr/>
        </p:nvSpPr>
        <p:spPr>
          <a:xfrm>
            <a:off x="371880" y="1508760"/>
            <a:ext cx="952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CNN and GNN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C2A59-ADB9-4185-B96F-8E5A9CE25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" y="2269262"/>
            <a:ext cx="4040100" cy="4480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F80EE-59CE-418D-8A43-CB1F182C9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16" y="2269262"/>
            <a:ext cx="3686428" cy="458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064D70-1A81-4DDD-B21E-247BDF598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2411984"/>
            <a:ext cx="2792017" cy="39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2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242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Prahallad Nith</dc:creator>
  <cp:lastModifiedBy>Srinivas Katharguppe</cp:lastModifiedBy>
  <cp:revision>177</cp:revision>
  <dcterms:created xsi:type="dcterms:W3CDTF">2019-05-30T23:14:36Z</dcterms:created>
  <dcterms:modified xsi:type="dcterms:W3CDTF">2020-11-27T04:16:46Z</dcterms:modified>
</cp:coreProperties>
</file>